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22"/>
  </p:notesMasterIdLst>
  <p:sldIdLst>
    <p:sldId id="256" r:id="rId3"/>
    <p:sldId id="257" r:id="rId4"/>
    <p:sldId id="258" r:id="rId5"/>
    <p:sldId id="262" r:id="rId6"/>
    <p:sldId id="273" r:id="rId7"/>
    <p:sldId id="263" r:id="rId8"/>
    <p:sldId id="274" r:id="rId9"/>
    <p:sldId id="280" r:id="rId10"/>
    <p:sldId id="275" r:id="rId11"/>
    <p:sldId id="260" r:id="rId12"/>
    <p:sldId id="267" r:id="rId13"/>
    <p:sldId id="269" r:id="rId14"/>
    <p:sldId id="268" r:id="rId15"/>
    <p:sldId id="261" r:id="rId16"/>
    <p:sldId id="276" r:id="rId17"/>
    <p:sldId id="265" r:id="rId18"/>
    <p:sldId id="26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027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07C6-A763-4D1A-B0B3-965C59BF0D03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CD10-4A8A-47A7-A7E7-BA4167D58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CD10-4A8A-47A7-A7E7-BA4167D58D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1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B0CB-1EAD-414D-B64C-B05FCBF9FC8D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92E8-ED73-4E29-9E54-BE4AA0CE590F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5834-2CCD-4E98-8471-EA07CD42C035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0208-8604-4A1F-9F38-22770E242816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01.12.2021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5660-79E3-4033-9879-C3188BDC3D59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1BB7-8CAB-4828-8088-7C7003FD22EF}" type="datetime1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4157-A9A8-43F4-B33F-866EEF08CEDC}" type="datetime1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948D-2442-44FC-9D60-A7903693BD54}" type="datetime1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9340-E93B-42E5-9CD3-24C3CF399A90}" type="datetime1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0D92-3A6D-48D3-839C-70D097257F6B}" type="datetime1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5024-D9C0-4D01-9B0D-3A534FCE0560}" type="datetime1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8DAFE3-DB87-447C-9375-27B2E3F80DCD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8DAFE3-DB87-447C-9375-27B2E3F80DCD}" type="datetime1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_____Microsoft_Excel1.xlsx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348880"/>
            <a:ext cx="6787089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Обустройство площадок накопления твердых коммунальных отходов в городском поселении Малиновский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800800" cy="217725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200" b="1" dirty="0" smtClean="0"/>
              <a:t>Инициативный проект</a:t>
            </a:r>
            <a:endParaRPr lang="ru-RU" sz="2200" b="1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2022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Свердлова</a:t>
            </a:r>
            <a:endParaRPr lang="ru-RU" dirty="0"/>
          </a:p>
        </p:txBody>
      </p:sp>
      <p:pic>
        <p:nvPicPr>
          <p:cNvPr id="5122" name="Picture 2" descr="C:\РАБОТА\ИНИЦИАТИВНОЕ БЮДЖЕТИРОВАНИЕ\ИБ 2022\контейнернве площадки Малиновский\WhatsApp Image 2021-10-28 at 14.52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52839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РАБОТА\ИНИЦИАТИВНОЕ БЮДЖЕТИРОВАНИЕ\ИБ 2022\контейнернве площадки Малиновский\ТКО 2022\фото площадок\WhatsApp Image 2021-10-28 at 15.31.1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2"/>
          <a:stretch/>
        </p:blipFill>
        <p:spPr bwMode="auto">
          <a:xfrm>
            <a:off x="4355976" y="1773560"/>
            <a:ext cx="4001641" cy="46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620" y="620688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Центральная 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РАБОТА\ИНИЦИАТИВНОЕ БЮДЖЕТИРОВАНИЕ\ИБ 2022\контейнернве площадки Малиновский\WhatsApp Image 2021-10-28 at 14.28.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7426"/>
            <a:ext cx="3744416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РАБОТА\ИНИЦИАТИВНОЕ БЮДЖЕТИРОВАНИЕ\ИБ 2022\контейнернве площадки Малиновский\WhatsApp Image 2021-10-28 at 14.43.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97425"/>
            <a:ext cx="3941483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7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320480" cy="673144"/>
          </a:xfrm>
        </p:spPr>
        <p:txBody>
          <a:bodyPr>
            <a:noAutofit/>
          </a:bodyPr>
          <a:lstStyle/>
          <a:p>
            <a:r>
              <a:rPr lang="ru-RU" sz="3000" dirty="0" smtClean="0"/>
              <a:t>Улица Железнодорожная</a:t>
            </a:r>
            <a:endParaRPr lang="ru-RU" sz="3000" dirty="0"/>
          </a:p>
        </p:txBody>
      </p:sp>
      <p:pic>
        <p:nvPicPr>
          <p:cNvPr id="1026" name="Picture 2" descr="C:\РАБОТА\ИНИЦИАТИВНОЕ БЮДЖЕТИРОВАНИЕ\ИБ 2022\контейнернве площадки Малиновский\ТКО 2022\фото площадок\WhatsApp Image 2021-10-28 at 15.27.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38640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26433" r="47804" b="25130"/>
          <a:stretch/>
        </p:blipFill>
        <p:spPr bwMode="auto">
          <a:xfrm>
            <a:off x="4499992" y="1844824"/>
            <a:ext cx="4104457" cy="4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943"/>
            <a:ext cx="44323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02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548680"/>
            <a:ext cx="3168352" cy="72008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Улица Новоселов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692696"/>
            <a:ext cx="4032448" cy="864096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Улица Пионерская</a:t>
            </a:r>
            <a:endParaRPr lang="ru-RU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734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РАБОТА\ИНИЦИАТИВНОЕ БЮДЖЕТИРОВАНИЕ\ИБ 2022\контейнернве площадки Малиновский\WhatsApp Image 2021-10-28 at 14.37.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2141"/>
            <a:ext cx="3528392" cy="448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Схема расположения контейнерных площадок на территории п. Малиновский</a:t>
            </a:r>
            <a:endParaRPr lang="ru-RU" sz="3200" dirty="0"/>
          </a:p>
        </p:txBody>
      </p:sp>
      <p:pic>
        <p:nvPicPr>
          <p:cNvPr id="7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27459" r="34187" b="15505"/>
          <a:stretch/>
        </p:blipFill>
        <p:spPr bwMode="auto">
          <a:xfrm>
            <a:off x="827584" y="1628800"/>
            <a:ext cx="7344816" cy="403244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54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4320480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>
                <a:ea typeface="Times New Roman"/>
              </a:rPr>
              <a:t>Все категории граждан, проживающие на территории </a:t>
            </a:r>
            <a:r>
              <a:rPr lang="ru-RU" dirty="0" smtClean="0">
                <a:ea typeface="Times New Roman"/>
              </a:rPr>
              <a:t>городского поселения Малиновский являются прямыми </a:t>
            </a:r>
            <a:r>
              <a:rPr lang="ru-RU" dirty="0" err="1" smtClean="0">
                <a:ea typeface="Times New Roman"/>
              </a:rPr>
              <a:t>благополучателями</a:t>
            </a:r>
            <a:r>
              <a:rPr lang="ru-RU" dirty="0" smtClean="0">
                <a:ea typeface="Times New Roman"/>
              </a:rPr>
              <a:t> при реализации проекта. </a:t>
            </a:r>
            <a:endParaRPr lang="ru-RU" dirty="0">
              <a:ea typeface="Times New Roman"/>
            </a:endParaRPr>
          </a:p>
          <a:p>
            <a:pPr marL="68580" indent="0" algn="just">
              <a:buNone/>
            </a:pPr>
            <a:endParaRPr lang="ru-RU" b="1" dirty="0" smtClean="0"/>
          </a:p>
          <a:p>
            <a:pPr marL="68580" indent="0" algn="just">
              <a:buNone/>
            </a:pPr>
            <a:r>
              <a:rPr lang="ru-RU" b="1" dirty="0" smtClean="0"/>
              <a:t>Количество </a:t>
            </a:r>
            <a:r>
              <a:rPr lang="ru-RU" b="1" dirty="0"/>
              <a:t>прямых </a:t>
            </a:r>
            <a:r>
              <a:rPr lang="ru-RU" b="1" dirty="0" err="1"/>
              <a:t>благополучателей</a:t>
            </a:r>
            <a:r>
              <a:rPr lang="ru-RU" b="1" dirty="0"/>
              <a:t>  составляет </a:t>
            </a:r>
            <a:r>
              <a:rPr lang="ru-RU" b="1" dirty="0" smtClean="0"/>
              <a:t>2300 </a:t>
            </a:r>
            <a:r>
              <a:rPr lang="ru-RU" b="1" dirty="0"/>
              <a:t>человек</a:t>
            </a:r>
          </a:p>
          <a:p>
            <a:pPr marL="6858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44816" cy="5760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0504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bs.twimg.com/media/DNkHJIJXUAIAMyn.jpg:lar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443831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59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 anchor="t"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Ведомость объемов работ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1284456"/>
            <a:ext cx="659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обустройство площадок накопления твердых коммунальных отходов 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городском поселении Малиновский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ea typeface="Andale Sans UI" charset="-52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11047"/>
              </p:ext>
            </p:extLst>
          </p:nvPr>
        </p:nvGraphicFramePr>
        <p:xfrm>
          <a:off x="447145" y="1749445"/>
          <a:ext cx="4037679" cy="4703892"/>
        </p:xfrm>
        <a:graphic>
          <a:graphicData uri="http://schemas.openxmlformats.org/drawingml/2006/table">
            <a:tbl>
              <a:tblPr firstRow="1" firstCol="1" bandRow="1"/>
              <a:tblGrid>
                <a:gridCol w="173384"/>
                <a:gridCol w="71899"/>
                <a:gridCol w="1558099"/>
                <a:gridCol w="394056"/>
                <a:gridCol w="522124"/>
                <a:gridCol w="784566"/>
                <a:gridCol w="533551"/>
              </a:tblGrid>
              <a:tr h="3333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700" kern="0" dirty="0" err="1">
                          <a:effectLst/>
                          <a:latin typeface="Times New Roman"/>
                          <a:ea typeface="Times New Roman"/>
                        </a:rPr>
                        <a:t>пп</a:t>
                      </a:r>
                      <a:endParaRPr lang="ru-RU" sz="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Ед. изм.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Кол.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Обоснование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7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0" dirty="0">
                          <a:effectLst/>
                          <a:latin typeface="Times New Roman"/>
                          <a:ea typeface="Times New Roman"/>
                        </a:rPr>
                        <a:t>Раздел №1. Подготовительные работы</a:t>
                      </a:r>
                      <a:endParaRPr lang="ru-RU" sz="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Разборка дорог из сборных железобетонных плит площадью: более 3 м2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100 м3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0,1176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ФЕР27-12-010-04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Демонтаж заграждений из готовых металлических решетчатых панелей: высотой до 2 м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10 шт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2,5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ФЕР09-08-002-05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Планировка площадей: механизированным способом, группа грунтов 1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1000 м2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0,072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ФЕР01-02-027-01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Устройство подстилающих и выравнивающих слоев оснований: из песка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100 м3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0,216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ФЕР27-04-001-01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Песок природный для строительных: работ средний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600" kern="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21,6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ФССЦ-02.3.01.02-0015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94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Раздел 2. Устройство основания и ограждения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Устройство дорог из сборных железобетонных плит площадью: более 3 м2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100 м3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0,088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ФЕР27-12-010-02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Плита ПДН 2*6*0,14 м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шт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Прайс-лист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Плита ПДН 2*3*0,14 м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    шт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                      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Прайс-лист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Установка металлических столбов высотой до 4 м: на подготовленный бетонный фундамент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100шт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0,44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ФЕР09-08-001-03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Устройство заграждений из готовых металлических решетчатых панелей: высотой до 2 м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10шт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ФЕР09-08-002-05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Комплект ограждения из 3D панелей и комплектом креплений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комплект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Прайс-лист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Комплект ограждения из 3D панелей и комплектом креплений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комплект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4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50">
                          <a:effectLst/>
                          <a:latin typeface="Times New Roman"/>
                          <a:ea typeface="Andale Sans UI"/>
                        </a:rPr>
                        <a:t>Прайс-лист</a:t>
                      </a:r>
                      <a:endParaRPr lang="ru-RU" sz="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74965"/>
              </p:ext>
            </p:extLst>
          </p:nvPr>
        </p:nvGraphicFramePr>
        <p:xfrm>
          <a:off x="4716016" y="1746122"/>
          <a:ext cx="4104456" cy="4923029"/>
        </p:xfrm>
        <a:graphic>
          <a:graphicData uri="http://schemas.openxmlformats.org/drawingml/2006/table">
            <a:tbl>
              <a:tblPr firstRow="1" firstCol="1" bandRow="1"/>
              <a:tblGrid>
                <a:gridCol w="1617339"/>
                <a:gridCol w="407390"/>
                <a:gridCol w="539792"/>
                <a:gridCol w="811114"/>
                <a:gridCol w="551607"/>
                <a:gridCol w="177214"/>
              </a:tblGrid>
              <a:tr h="13794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Раздел 3. Транспортные работы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Погрузо-разгрузочные работы при автомобильных перевозках: Погрузка металлических конструкций массой до 1 т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/>
                          <a:ea typeface="Andale Sans UI"/>
                        </a:rPr>
                        <a:t>0,56188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ФССЦпг-01-01-01-015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Перевозка грузов автомобилями бортовыми грузоподъемностью до 15 т на расстояние: I класс груза до 200 км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0,56188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ФССЦпг-03-01-01-200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Свыше 200 км добавлять на каждый последующий 1 км: I класс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/>
                          <a:ea typeface="Andale Sans UI"/>
                        </a:rPr>
                        <a:t>1088,36156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ФССЦпг-03-01-01-201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Погрузо-разгрузочные работы при автомобильных перевозках: Разгрузка металлических конструкций массой до 1 т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0,56188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ФССЦпг-01-01-02-015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Погрузо-разгрузочные работы при автомобильных перевозках: Погрузка изделий из сборного железобетона, бетона, керамзитобетона массой от 3 до 6 т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25,2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ФССЦпг-01-01-01-004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Перевозка грузов автомобилями бортовыми грузоподъемностью до 15 т на расстояние: I класс груза до 200 км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/>
                          <a:ea typeface="Andale Sans UI"/>
                        </a:rPr>
                        <a:t>25,2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 dirty="0">
                          <a:effectLst/>
                          <a:latin typeface="Times New Roman"/>
                          <a:ea typeface="Times New Roman"/>
                        </a:rPr>
                        <a:t>ФССЦпг-03-01-01-200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Свыше 200 км добавлять на каждый последующий 1 км: I класс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18849,6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ФССЦпг-03-01-01-201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9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Погрузо-разгрузочные работы при автомобильных перевозках: Разгрузка изделий из сборного железобетона, бетона, керамзитобетона массой от 3 до 6 т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 dirty="0">
                          <a:effectLst/>
                          <a:latin typeface="Times New Roman"/>
                          <a:ea typeface="Andale Sans UI"/>
                        </a:rPr>
                        <a:t>1 т груза</a:t>
                      </a:r>
                      <a:endParaRPr lang="ru-RU" sz="1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25,2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50">
                          <a:effectLst/>
                          <a:latin typeface="Times New Roman"/>
                          <a:ea typeface="Andale Sans UI"/>
                        </a:rPr>
                        <a:t>ФССЦпг-01-01-02-004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57361" marR="573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effectLst/>
                          <a:latin typeface="Times New Roman"/>
                          <a:ea typeface="Andale Sans U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16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52128"/>
          </a:xfrm>
        </p:spPr>
        <p:txBody>
          <a:bodyPr anchor="t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Локальный сметный расчет</a:t>
            </a:r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235448"/>
              </p:ext>
            </p:extLst>
          </p:nvPr>
        </p:nvGraphicFramePr>
        <p:xfrm>
          <a:off x="611560" y="1844824"/>
          <a:ext cx="7654277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Лист" r:id="rId5" imgW="10172722" imgH="6124523" progId="Excel.Sheet.12">
                  <p:embed/>
                </p:oleObj>
              </mc:Choice>
              <mc:Fallback>
                <p:oleObj name="Лист" r:id="rId5" imgW="10172722" imgH="61245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844824"/>
                        <a:ext cx="7654277" cy="460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43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050951"/>
              </p:ext>
            </p:extLst>
          </p:nvPr>
        </p:nvGraphicFramePr>
        <p:xfrm>
          <a:off x="395536" y="1412776"/>
          <a:ext cx="6192688" cy="2103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3528392"/>
                <a:gridCol w="2016224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Виды затрат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Полная стоимость проекта (руб.)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40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Разработка технической документации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работы по устройству площадок ТКО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520099,03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трудовое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участие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1317,59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26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ИТОГО по проекту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521416,62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9218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/>
              <a:t>Полная стоимость проекта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41858" y="3789040"/>
            <a:ext cx="7846566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Candara" pitchFamily="34" charset="0"/>
              </a:rPr>
              <a:t>В том числе:</a:t>
            </a:r>
          </a:p>
          <a:p>
            <a:pPr lvl="0">
              <a:lnSpc>
                <a:spcPct val="115000"/>
              </a:lnSpc>
            </a:pPr>
            <a:r>
              <a:rPr lang="ru-RU" dirty="0">
                <a:latin typeface="Candara" pitchFamily="34" charset="0"/>
              </a:rPr>
              <a:t>Средства муниципального образования - </a:t>
            </a:r>
            <a:r>
              <a:rPr lang="ru-RU" dirty="0" smtClean="0">
                <a:solidFill>
                  <a:prstClr val="black"/>
                </a:solidFill>
              </a:rPr>
              <a:t>121424,99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dirty="0" smtClean="0">
                <a:latin typeface="Candara" pitchFamily="34" charset="0"/>
                <a:cs typeface="Times New Roman" pitchFamily="18" charset="0"/>
              </a:rPr>
              <a:t>рублей</a:t>
            </a:r>
            <a:endParaRPr lang="ru-RU" dirty="0">
              <a:latin typeface="Candara" pitchFamily="34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Candara" pitchFamily="34" charset="0"/>
                <a:cs typeface="Times New Roman" pitchFamily="18" charset="0"/>
              </a:rPr>
              <a:t>Физических лиц (граждан) – </a:t>
            </a:r>
            <a:r>
              <a:rPr lang="ru-RU" dirty="0" smtClean="0">
                <a:latin typeface="Candara" pitchFamily="34" charset="0"/>
                <a:cs typeface="Times New Roman" pitchFamily="18" charset="0"/>
              </a:rPr>
              <a:t>15000,00 </a:t>
            </a:r>
            <a:r>
              <a:rPr lang="ru-RU" dirty="0">
                <a:latin typeface="Candara" pitchFamily="34" charset="0"/>
                <a:cs typeface="Times New Roman" pitchFamily="18" charset="0"/>
              </a:rPr>
              <a:t>рублей</a:t>
            </a:r>
          </a:p>
          <a:p>
            <a:pPr lvl="0"/>
            <a:r>
              <a:rPr lang="ru-RU" dirty="0">
                <a:latin typeface="Candara" pitchFamily="34" charset="0"/>
                <a:cs typeface="Times New Roman" pitchFamily="18" charset="0"/>
              </a:rPr>
              <a:t>Юридических лиц, индивидуальных предпринимателей – </a:t>
            </a:r>
            <a:r>
              <a:rPr lang="ru-RU" dirty="0" smtClean="0">
                <a:latin typeface="Candara" pitchFamily="34" charset="0"/>
                <a:cs typeface="Times New Roman" pitchFamily="18" charset="0"/>
              </a:rPr>
              <a:t>20000,00 </a:t>
            </a:r>
            <a:r>
              <a:rPr lang="ru-RU" dirty="0">
                <a:latin typeface="Candara" pitchFamily="34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365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60840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Обустройство площадок накопления твердых коммунальных отходов в городском поселении Малиновский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204864"/>
            <a:ext cx="3744416" cy="338437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расположения: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628251, Ханты-Мансийский АО-Югра, Советский район, территория городского поселения Малиновский.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3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300984" cy="10801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Обоснование необходимости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выполнения проекта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700808"/>
            <a:ext cx="4104456" cy="4176464"/>
          </a:xfrm>
        </p:spPr>
        <p:txBody>
          <a:bodyPr>
            <a:normAutofit fontScale="92500" lnSpcReduction="20000"/>
          </a:bodyPr>
          <a:lstStyle/>
          <a:p>
            <a:pPr marL="68580" lvl="0" algn="just">
              <a:buClr>
                <a:srgbClr val="94C600"/>
              </a:buClr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В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городском поселении Малиновский существует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острая необходимость в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обеспечении населения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благоустроенными контейнерными площадками для сбора и вывоза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ТКО. На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сегодняшний день в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городском поселении Малиновский находится 44 места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(площадок) накопления ТКО,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8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из них не отвечают требованиям СанПиН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2.1.3684-21, что не позволяет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организовать раздельный сбор мусора по видам отходов.</a:t>
            </a:r>
            <a:endParaRPr lang="ru-RU" dirty="0">
              <a:solidFill>
                <a:schemeClr val="tx1"/>
              </a:solidFill>
            </a:endParaRPr>
          </a:p>
          <a:p>
            <a:pPr marL="68580" lvl="0" algn="just">
              <a:buClr>
                <a:srgbClr val="94C600"/>
              </a:buClr>
            </a:pPr>
            <a:r>
              <a:rPr lang="ru-RU" dirty="0" smtClean="0">
                <a:solidFill>
                  <a:schemeClr val="tx1"/>
                </a:solidFill>
                <a:ea typeface="Times New Roman"/>
              </a:rPr>
              <a:t>Реализация проекта способствует 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созданию комфортных условий жизнедеятельности в </a:t>
            </a:r>
            <a:r>
              <a:rPr lang="ru-RU" dirty="0" smtClean="0">
                <a:solidFill>
                  <a:schemeClr val="tx1"/>
                </a:solidFill>
                <a:ea typeface="Times New Roman"/>
              </a:rPr>
              <a:t>городском поселении, 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а также недопущению предписаний со стороны контрольных органов. </a:t>
            </a:r>
            <a:endParaRPr lang="ru-RU" sz="14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РАБОТА\СВАЛКИ\росприроднадзор проверки ТКО\чек-листы от сентября 2021\фото к 17.09.2021\WhatsApp Image 2021-09-20 at 17.24.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5045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4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476" y="1700808"/>
            <a:ext cx="6777317" cy="3456385"/>
          </a:xfrm>
        </p:spPr>
        <p:txBody>
          <a:bodyPr>
            <a:normAutofit fontScale="92500" lnSpcReduction="20000"/>
          </a:bodyPr>
          <a:lstStyle/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Обеспечение экологической безопасности.</a:t>
            </a:r>
            <a:endParaRPr lang="ru-RU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Создание комфортной среды и благоприятных условий для проживания жителей поселения.</a:t>
            </a:r>
            <a:endParaRPr lang="ru-RU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rgbClr val="282828"/>
                </a:solidFill>
                <a:ea typeface="Times New Roman"/>
              </a:rPr>
              <a:t>Повышение уровня внешнего благоустройства территории поселения.</a:t>
            </a:r>
            <a:endParaRPr lang="ru-RU" dirty="0">
              <a:ea typeface="Times New Roman"/>
            </a:endParaRPr>
          </a:p>
          <a:p>
            <a:pPr lvl="0" indent="-342900" algn="just">
              <a:buFont typeface="+mj-lt"/>
              <a:buAutoNum type="arabicPeriod"/>
              <a:tabLst>
                <a:tab pos="201295" algn="l"/>
              </a:tabLs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Приведение существующих мест (площадок) накопления ТКО в соответствие с тр</a:t>
            </a:r>
            <a:r>
              <a:rPr lang="ru-RU" dirty="0">
                <a:solidFill>
                  <a:srgbClr val="282828"/>
                </a:solidFill>
                <a:ea typeface="Times New Roman"/>
              </a:rPr>
              <a:t>ебованиями законодательства РФ в области охраны окружающей среды и законодательства в области обеспечения санитарно-эпидемиологического благополучия населения.</a:t>
            </a:r>
            <a:endParaRPr lang="ru-RU" dirty="0"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88393"/>
            <a:ext cx="7024744" cy="5844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Цели проекта: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45638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291465" algn="l"/>
              </a:tabLst>
            </a:pPr>
            <a:r>
              <a:rPr lang="ru-RU" dirty="0" smtClean="0">
                <a:ea typeface="Times New Roman"/>
              </a:rPr>
              <a:t>1.Обустройство площадок накопления ТКО </a:t>
            </a:r>
            <a:r>
              <a:rPr lang="ru-RU" dirty="0">
                <a:ea typeface="Times New Roman"/>
              </a:rPr>
              <a:t>на территории </a:t>
            </a:r>
            <a:r>
              <a:rPr lang="ru-RU" dirty="0" smtClean="0">
                <a:ea typeface="Times New Roman"/>
              </a:rPr>
              <a:t>поселения;</a:t>
            </a:r>
          </a:p>
          <a:p>
            <a:pPr marL="0" lvl="0" indent="0" algn="just">
              <a:buNone/>
              <a:tabLst>
                <a:tab pos="291465" algn="l"/>
              </a:tabLst>
            </a:pPr>
            <a:r>
              <a:rPr lang="ru-RU" dirty="0" smtClean="0">
                <a:ea typeface="Times New Roman"/>
              </a:rPr>
              <a:t>2. Организация </a:t>
            </a:r>
            <a:r>
              <a:rPr lang="ru-RU" dirty="0">
                <a:ea typeface="Times New Roman"/>
              </a:rPr>
              <a:t>раздельного сбора </a:t>
            </a:r>
            <a:r>
              <a:rPr lang="ru-RU" dirty="0" smtClean="0">
                <a:ea typeface="Times New Roman"/>
              </a:rPr>
              <a:t>ТКО;</a:t>
            </a:r>
          </a:p>
          <a:p>
            <a:pPr marL="68580" indent="0">
              <a:buNone/>
            </a:pPr>
            <a:endParaRPr lang="ru-RU" dirty="0"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88393"/>
            <a:ext cx="7024744" cy="5844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Задачи проекта: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2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27659"/>
            <a:ext cx="806489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b="1" dirty="0" smtClean="0"/>
              <a:t>     Проект включает в себя: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 smtClean="0"/>
              <a:t>Устройство </a:t>
            </a:r>
            <a:r>
              <a:rPr lang="ru-RU" sz="2400" dirty="0"/>
              <a:t>оснований из </a:t>
            </a:r>
            <a:r>
              <a:rPr lang="ru-RU" sz="2400" dirty="0" smtClean="0"/>
              <a:t>песка;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 smtClean="0"/>
              <a:t>Устройство </a:t>
            </a:r>
            <a:r>
              <a:rPr lang="ru-RU" sz="2400" dirty="0"/>
              <a:t>железобетонных плит площадью </a:t>
            </a:r>
            <a:r>
              <a:rPr lang="ru-RU" sz="2400" dirty="0" smtClean="0"/>
              <a:t>6</a:t>
            </a:r>
            <a:r>
              <a:rPr lang="ru-RU" sz="2400" dirty="0">
                <a:solidFill>
                  <a:prstClr val="black"/>
                </a:solidFill>
              </a:rPr>
              <a:t>м</a:t>
            </a:r>
            <a:r>
              <a:rPr lang="ru-RU" sz="2400" baseline="30000" dirty="0">
                <a:solidFill>
                  <a:prstClr val="black"/>
                </a:solidFill>
              </a:rPr>
              <a:t>2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 smtClean="0"/>
              <a:t> и 12 м</a:t>
            </a:r>
            <a:r>
              <a:rPr lang="ru-RU" sz="2400" baseline="30000" dirty="0" smtClean="0"/>
              <a:t>2;</a:t>
            </a:r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r>
              <a:rPr lang="ru-RU" sz="2400" dirty="0"/>
              <a:t>Устройство заграждений из готовых 3</a:t>
            </a:r>
            <a:r>
              <a:rPr lang="en-US" sz="2400" dirty="0"/>
              <a:t>d</a:t>
            </a:r>
            <a:r>
              <a:rPr lang="ru-RU" sz="2400" dirty="0"/>
              <a:t> металлических панелей высотой до </a:t>
            </a:r>
            <a:r>
              <a:rPr lang="ru-RU" sz="2400" dirty="0" smtClean="0"/>
              <a:t>1,5 м.</a:t>
            </a:r>
            <a:endParaRPr lang="ru-RU" sz="2400" dirty="0"/>
          </a:p>
          <a:p>
            <a:pPr marL="411480" indent="-342900">
              <a:spcBef>
                <a:spcPct val="20000"/>
              </a:spcBef>
              <a:buClr>
                <a:srgbClr val="94C600"/>
              </a:buClr>
              <a:buSzPct val="76000"/>
              <a:buFont typeface="Arial" pitchFamily="34" charset="0"/>
              <a:buChar char="•"/>
            </a:pPr>
            <a:endParaRPr lang="ru-RU" sz="2400" baseline="30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840989"/>
            <a:ext cx="7024744" cy="571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latin typeface="Times New Roman"/>
                <a:ea typeface="Times New Roman"/>
              </a:rPr>
              <a:t>Описание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E3D2D"/>
                </a:solidFill>
              </a:rPr>
              <a:t>     </a:t>
            </a:r>
            <a:r>
              <a:rPr lang="ru-RU" sz="2400" b="1" dirty="0"/>
              <a:t>Реализация проекта позволит: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выполнить </a:t>
            </a:r>
            <a:r>
              <a:rPr lang="ru-RU" sz="2200" dirty="0"/>
              <a:t>комплекс работ по </a:t>
            </a:r>
            <a:r>
              <a:rPr lang="ru-RU" sz="2200" dirty="0" smtClean="0"/>
              <a:t>обустройству контейнерных </a:t>
            </a:r>
            <a:r>
              <a:rPr lang="ru-RU" sz="2200" dirty="0"/>
              <a:t>площадок для </a:t>
            </a:r>
            <a:r>
              <a:rPr lang="ru-RU" sz="2200" dirty="0" smtClean="0"/>
              <a:t>ТКО </a:t>
            </a:r>
            <a:r>
              <a:rPr lang="ru-RU" sz="2200" dirty="0"/>
              <a:t>на территории </a:t>
            </a:r>
            <a:r>
              <a:rPr lang="ru-RU" sz="2200" dirty="0" smtClean="0"/>
              <a:t>городского поселения Малиновский;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/>
              <a:t>уменьшить количество несанкционированных размещений бытовых отходов и количество жалоб населения по вопросам санитарного содержания контейнерных площадок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/>
              <a:t>обустроить </a:t>
            </a:r>
            <a:r>
              <a:rPr lang="ru-RU" sz="2200" dirty="0" smtClean="0"/>
              <a:t>8 </a:t>
            </a:r>
            <a:r>
              <a:rPr lang="ru-RU" sz="2200" dirty="0"/>
              <a:t>площадок для размещения контейнеров до 3 штук, что в свою очередь даст возможность внедрения раздельного сбора ТКО</a:t>
            </a:r>
            <a:r>
              <a:rPr lang="ru-RU" sz="2200" dirty="0" smtClean="0"/>
              <a:t>;</a:t>
            </a:r>
          </a:p>
          <a:p>
            <a:pPr algn="just"/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54868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Ожидаемые резуль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таты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E3D2D"/>
                </a:solidFill>
              </a:rPr>
              <a:t>     </a:t>
            </a:r>
            <a:r>
              <a:rPr lang="ru-RU" sz="2400" b="1" dirty="0"/>
              <a:t>Реализация проекта позволит: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>
                <a:ea typeface="Times New Roman"/>
              </a:rPr>
              <a:t>Привести </a:t>
            </a:r>
            <a:r>
              <a:rPr lang="ru-RU" sz="2200" dirty="0">
                <a:ea typeface="Times New Roman"/>
              </a:rPr>
              <a:t>в соответствие с </a:t>
            </a:r>
            <a:r>
              <a:rPr lang="ru-RU" sz="2200" dirty="0"/>
              <a:t>СанПиН 2.1.3684-21 </a:t>
            </a:r>
            <a:r>
              <a:rPr lang="ru-RU" sz="2200" dirty="0" smtClean="0">
                <a:ea typeface="Times New Roman"/>
              </a:rPr>
              <a:t>«</a:t>
            </a:r>
            <a:r>
              <a:rPr lang="ru-RU" sz="2200" dirty="0" smtClean="0">
                <a:solidFill>
                  <a:srgbClr val="22272F"/>
                </a:solidFill>
                <a:ea typeface="Times New Roman"/>
              </a:rPr>
              <a:t>Санитарно-эпидемиологические </a:t>
            </a:r>
            <a:r>
              <a:rPr lang="ru-RU" sz="2200" dirty="0">
                <a:solidFill>
                  <a:srgbClr val="22272F"/>
                </a:solidFill>
                <a:ea typeface="Times New Roman"/>
              </a:rPr>
              <a:t>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</a:t>
            </a:r>
            <a:r>
              <a:rPr lang="ru-RU" sz="2200" dirty="0" smtClean="0">
                <a:ea typeface="Times New Roman"/>
              </a:rPr>
              <a:t>» </a:t>
            </a:r>
            <a:r>
              <a:rPr lang="ru-RU" sz="2200" dirty="0">
                <a:ea typeface="Times New Roman"/>
              </a:rPr>
              <a:t>существующие площадки сбора ТКО.</a:t>
            </a:r>
            <a:endParaRPr lang="ru-RU" sz="2200" dirty="0"/>
          </a:p>
          <a:p>
            <a:pPr algn="just"/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54868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Ожидаемые резуль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таты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реализации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8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48478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E3D2D"/>
                </a:solidFill>
              </a:rPr>
              <a:t> </a:t>
            </a:r>
            <a:r>
              <a:rPr lang="ru-RU" sz="2400" dirty="0">
                <a:ea typeface="Times New Roman"/>
              </a:rPr>
              <a:t>Средства на содержание </a:t>
            </a:r>
            <a:r>
              <a:rPr lang="ru-RU" sz="2400" dirty="0" smtClean="0">
                <a:ea typeface="Times New Roman"/>
              </a:rPr>
              <a:t>площадок накопления ТКО предусмотрены </a:t>
            </a:r>
            <a:r>
              <a:rPr lang="ru-RU" sz="2400" dirty="0">
                <a:ea typeface="Times New Roman"/>
              </a:rPr>
              <a:t>муниципальной программой «Формирование комфортной среды в городском поселении Малиновский».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92697"/>
            <a:ext cx="7992888" cy="50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Описание дальн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ейшего</a:t>
            </a:r>
            <a:r>
              <a:rPr lang="ru-RU" sz="3000" dirty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проекта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7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2217</TotalTime>
  <Words>865</Words>
  <Application>Microsoft Office PowerPoint</Application>
  <PresentationFormat>Экран (4:3)</PresentationFormat>
  <Paragraphs>212</Paragraphs>
  <Slides>19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Волна</vt:lpstr>
      <vt:lpstr>1_Волна</vt:lpstr>
      <vt:lpstr>Лист</vt:lpstr>
      <vt:lpstr>Обустройство площадок накопления твердых коммунальных отходов в городском поселении Малиновский</vt:lpstr>
      <vt:lpstr>  Обустройство площадок накопления твердых коммунальных отходов в городском поселении Малиновский</vt:lpstr>
      <vt:lpstr>Обоснование необходимости выполнения проекта</vt:lpstr>
      <vt:lpstr>ЦЕЛИ И ЗАДАЧИ ПРОЕКТА</vt:lpstr>
      <vt:lpstr>ЦЕЛИ И 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Улица Свердлова</vt:lpstr>
      <vt:lpstr>Улица Центральная </vt:lpstr>
      <vt:lpstr>Улица Железнодорожная</vt:lpstr>
      <vt:lpstr>Улица Новоселов</vt:lpstr>
      <vt:lpstr>Схема расположения контейнерных площадок на территории п. Малиновский</vt:lpstr>
      <vt:lpstr>Количество благополучателей</vt:lpstr>
      <vt:lpstr>Визуализация проекта</vt:lpstr>
      <vt:lpstr>Стоимость проекта Ведомость объемов работ</vt:lpstr>
      <vt:lpstr>Стоимость проекта Локальный сметный расчет</vt:lpstr>
      <vt:lpstr>Полная стоимость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пешеходной зоны на улице Спортивной в городском поселении Малиновский</dc:title>
  <dc:creator>Админ</dc:creator>
  <cp:lastModifiedBy>Пользователь</cp:lastModifiedBy>
  <cp:revision>76</cp:revision>
  <dcterms:created xsi:type="dcterms:W3CDTF">2021-01-05T15:35:50Z</dcterms:created>
  <dcterms:modified xsi:type="dcterms:W3CDTF">2021-12-01T07:45:51Z</dcterms:modified>
</cp:coreProperties>
</file>